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650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561F6-D338-4BDB-A8F2-AF1AD1C18F69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CFC1C-B350-425C-8392-371306775162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97548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91220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8676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dirty="0" smtClean="0"/>
              <a:t>LA SABIDURÍA: el modelo de San francisco de armonía con toda la creación; EL MISTERIO: el hombre como sujeto y los demás</a:t>
            </a:r>
            <a:r>
              <a:rPr lang="es-AR" baseline="0" dirty="0" smtClean="0"/>
              <a:t> seres de la naturaleza no objetos para el hombre sino seres cuyo fin último es Dios, no el hombre; </a:t>
            </a:r>
            <a:r>
              <a:rPr lang="es-AR" dirty="0" smtClean="0"/>
              <a:t>Paul </a:t>
            </a:r>
            <a:r>
              <a:rPr lang="es-AR" dirty="0" err="1" smtClean="0"/>
              <a:t>Ricoeur</a:t>
            </a:r>
            <a:r>
              <a:rPr lang="es-AR" dirty="0" smtClean="0"/>
              <a:t>: </a:t>
            </a:r>
            <a:r>
              <a:rPr lang="es-AR" sz="1200" b="0" dirty="0" smtClean="0">
                <a:solidFill>
                  <a:srgbClr val="0000FF"/>
                </a:solidFill>
                <a:latin typeface="Comic Sans MS" pitchFamily="66" charset="0"/>
              </a:rPr>
              <a:t>«el hombre se </a:t>
            </a:r>
            <a:r>
              <a:rPr lang="es-AR" sz="1200" b="0" dirty="0" err="1" smtClean="0">
                <a:solidFill>
                  <a:srgbClr val="0000FF"/>
                </a:solidFill>
                <a:latin typeface="Comic Sans MS" pitchFamily="66" charset="0"/>
              </a:rPr>
              <a:t>autoexpresa</a:t>
            </a:r>
            <a:r>
              <a:rPr lang="es-AR" sz="1200" b="0" dirty="0" smtClean="0">
                <a:solidFill>
                  <a:srgbClr val="0000FF"/>
                </a:solidFill>
                <a:latin typeface="Comic Sans MS" pitchFamily="66" charset="0"/>
              </a:rPr>
              <a:t> al expresar el mundo y explora su sacralidad al intentar descifrar la del mundo»; en cada criatura</a:t>
            </a:r>
            <a:r>
              <a:rPr lang="es-AR" sz="1200" b="0" baseline="0" dirty="0" smtClean="0">
                <a:solidFill>
                  <a:srgbClr val="0000FF"/>
                </a:solidFill>
                <a:latin typeface="Comic Sans MS" pitchFamily="66" charset="0"/>
              </a:rPr>
              <a:t> e espíritu de Dios</a:t>
            </a:r>
            <a:endParaRPr lang="es-AR" sz="1200" b="0" dirty="0" smtClean="0"/>
          </a:p>
          <a:p>
            <a:endParaRPr lang="es-AR" dirty="0" smtClean="0"/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9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67218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10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46221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 err="1" smtClean="0"/>
              <a:t>CyT</a:t>
            </a:r>
            <a:r>
              <a:rPr lang="es-AR" dirty="0" smtClean="0"/>
              <a:t> recurso para interpretar la vida</a:t>
            </a: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81578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 smtClean="0"/>
              <a:t>CONSECUENCIAS: la realidad es superior a la idea, CRISIS: cuando no se escucha el</a:t>
            </a:r>
            <a:r>
              <a:rPr lang="es-AR" baseline="0" dirty="0" smtClean="0"/>
              <a:t> clamor humano es mucho más difícil que se escuchen los gritos de la naturaleza, No hay defensa de la naturaleza compatible con el aborto</a:t>
            </a: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12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7921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AR" dirty="0" smtClean="0"/>
              <a:t>AMOR CIVIL YPOLÍTICO: NO TODOS ESTÁN LLAMADOS A LA POLPÍTICA, PERO LA SOCIEDAD OFRECE LA OPORTUNIDAD DE CREAR REDES Y ASOCIACIONES</a:t>
            </a:r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21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02716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8475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0683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6281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68612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78196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7310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847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7795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161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72967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8201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AFF5C-B641-470D-9726-FFB06BDF69D6}" type="datetimeFigureOut">
              <a:rPr lang="es-AR" smtClean="0"/>
              <a:t>06/09/2018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B1EA2-BD55-4D9E-92EF-E4AC29065A9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0296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6048672"/>
          </a:xfrm>
        </p:spPr>
        <p:txBody>
          <a:bodyPr>
            <a:normAutofit/>
          </a:bodyPr>
          <a:lstStyle/>
          <a:p>
            <a:r>
              <a:rPr lang="es-AR" b="1" dirty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4800" b="1" dirty="0">
                <a:solidFill>
                  <a:srgbClr val="0000FF"/>
                </a:solidFill>
                <a:latin typeface="Comic Sans MS" pitchFamily="66" charset="0"/>
              </a:rPr>
              <a:t>Francisco</a:t>
            </a:r>
            <a:br>
              <a:rPr lang="es-AR" sz="48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Carta encíclica</a:t>
            </a:r>
            <a: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4800" b="1" dirty="0" err="1" smtClean="0">
                <a:solidFill>
                  <a:srgbClr val="0000FF"/>
                </a:solidFill>
                <a:latin typeface="Comic Sans MS" pitchFamily="66" charset="0"/>
              </a:rPr>
              <a:t>Laudato</a:t>
            </a:r>
            <a: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  <a:t> Si’</a:t>
            </a:r>
            <a:b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36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36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4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Humberto </a:t>
            </a:r>
            <a:r>
              <a:rPr lang="es-AR" sz="2800" b="1" dirty="0" err="1" smtClean="0">
                <a:solidFill>
                  <a:srgbClr val="0000FF"/>
                </a:solidFill>
                <a:latin typeface="Comic Sans MS" pitchFamily="66" charset="0"/>
              </a:rPr>
              <a:t>Podetti</a:t>
            </a: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Cátedra Integración Latinoamericana UNLZ</a:t>
            </a:r>
            <a:endParaRPr lang="es-AR" sz="4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88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2. </a:t>
            </a:r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El Evangelio de la </a:t>
            </a: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creación (cont.)</a:t>
            </a:r>
            <a:endParaRPr lang="es-AR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3096344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ada criatura en la armonía del todo 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Una comunión universal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destino universal de los bienes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mirada de Jesús</a:t>
            </a: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347864" y="1124744"/>
            <a:ext cx="5616624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naturaleza como continua revelación de Dios 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preeminencia del hombre como responsabilidad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No hay ecología sino es humana y social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Dios ha dado la tierra a todo el género humano, sin excluir ni privilegiar a nadie (</a:t>
            </a:r>
            <a:r>
              <a:rPr lang="es-AR" sz="2400" b="1" i="1" dirty="0" err="1" smtClean="0">
                <a:solidFill>
                  <a:srgbClr val="0000FF"/>
                </a:solidFill>
                <a:latin typeface="Comic Sans MS" pitchFamily="66" charset="0"/>
              </a:rPr>
              <a:t>Cent.Annus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)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Jesús carpintero casi toda su vida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Jesús resucitado y glorioso </a:t>
            </a: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3198912" y="1052736"/>
            <a:ext cx="216024" cy="86409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3203848" y="2132856"/>
            <a:ext cx="180020" cy="93610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Abrir llave"/>
          <p:cNvSpPr/>
          <p:nvPr/>
        </p:nvSpPr>
        <p:spPr>
          <a:xfrm>
            <a:off x="3198912" y="3284984"/>
            <a:ext cx="252028" cy="194421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Abrir llave"/>
          <p:cNvSpPr/>
          <p:nvPr/>
        </p:nvSpPr>
        <p:spPr>
          <a:xfrm>
            <a:off x="3203848" y="5505979"/>
            <a:ext cx="252028" cy="86409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17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Autofit/>
          </a:bodyPr>
          <a:lstStyle/>
          <a:p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3.Raíz </a:t>
            </a:r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humana de la crisis ecológica</a:t>
            </a:r>
            <a:b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es-AR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2088232" cy="5073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  <a:t>T</a:t>
            </a: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ecnología: creatividad y poder</a:t>
            </a: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Globalización del paradigma tecnológico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82127" y="1025352"/>
            <a:ext cx="6461873" cy="58326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C y T: creatividad dada por Dios</a:t>
            </a: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Nunca la humanidad tuvo tanto poder </a:t>
            </a: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Nunca tan concentrado y riesgoso</a:t>
            </a:r>
          </a:p>
          <a:p>
            <a:pPr marL="0" indent="0">
              <a:buNone/>
            </a:pPr>
            <a:endParaRPr lang="es-AR" sz="26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C y T: apropiación y transformación </a:t>
            </a: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C y T: paradigma de comprensión de la vida</a:t>
            </a: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Es difícil no usar sus recursos y no ser dominados por su lógica</a:t>
            </a: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Dominio absoluto de la economía, incluyendo la política</a:t>
            </a: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Las raíces de la crisis global están en el sentido y los fines del paradigma tecnológico-económico</a:t>
            </a: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C y T deben incorporar la filosofía y la ética social</a:t>
            </a:r>
            <a:endParaRPr lang="es-AR" sz="26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 smtClean="0"/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2395146" y="908720"/>
            <a:ext cx="288032" cy="122413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2363181" y="2348880"/>
            <a:ext cx="420972" cy="410445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4130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50823"/>
            <a:ext cx="8229600" cy="648072"/>
          </a:xfrm>
        </p:spPr>
        <p:txBody>
          <a:bodyPr>
            <a:noAutofit/>
          </a:bodyPr>
          <a:lstStyle/>
          <a:p>
            <a: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  <a:t>3.Raíz humana de la crisis </a:t>
            </a: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ecológica (cont.)</a:t>
            </a:r>
            <a: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es-AR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1340768"/>
            <a:ext cx="2736304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Globalización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del paradigma 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tecnológico (cont.) </a:t>
            </a: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Crisis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del antropocentrismo moderno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203848" y="1124744"/>
            <a:ext cx="5688632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Consecuencias: pérdida del sentido de la vida y de la convivencia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Respuestas: </a:t>
            </a:r>
          </a:p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r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esistir el paradigma tecnológico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profunda revolución cultural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aminorar la marcha  </a:t>
            </a:r>
          </a:p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C y T: bienes con destino universal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orientados a servir a la creación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razón técnica sobre la realidad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Exaltación tecnocrática vs. negación de todo valor al hombre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Exigir compromiso al hombre requiere reconocerle conocimiento, libertad y responsabilidad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6" name="5 Abrir llave"/>
          <p:cNvSpPr/>
          <p:nvPr/>
        </p:nvSpPr>
        <p:spPr>
          <a:xfrm>
            <a:off x="3005761" y="1124744"/>
            <a:ext cx="288032" cy="230425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Abrir llave"/>
          <p:cNvSpPr/>
          <p:nvPr/>
        </p:nvSpPr>
        <p:spPr>
          <a:xfrm>
            <a:off x="3005761" y="3488183"/>
            <a:ext cx="288032" cy="295232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4056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AR" sz="3000" b="1" dirty="0">
                <a:solidFill>
                  <a:srgbClr val="0000FF"/>
                </a:solidFill>
                <a:latin typeface="Comic Sans MS" pitchFamily="66" charset="0"/>
              </a:rPr>
              <a:t>3.Raíz humana de la crisis ecológica (cont.)</a:t>
            </a:r>
            <a:r>
              <a:rPr lang="es-AR" sz="2800" b="1" dirty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2800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es-AR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1782282"/>
            <a:ext cx="27363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Crisis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del antropocentrismo 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moderno (cont.)</a:t>
            </a: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275856" y="1196752"/>
            <a:ext cx="541094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i="1" dirty="0">
                <a:solidFill>
                  <a:srgbClr val="0000FF"/>
                </a:solidFill>
                <a:latin typeface="Comic Sans MS" pitchFamily="66" charset="0"/>
              </a:rPr>
              <a:t>Relativismo práctico</a:t>
            </a:r>
          </a:p>
          <a:p>
            <a:pPr marL="0" indent="0">
              <a:buNone/>
            </a:pP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Preservar </a:t>
            </a:r>
            <a:r>
              <a:rPr lang="es-AR" sz="2400" b="1" i="1" dirty="0">
                <a:solidFill>
                  <a:srgbClr val="0000FF"/>
                </a:solidFill>
                <a:latin typeface="Comic Sans MS" pitchFamily="66" charset="0"/>
              </a:rPr>
              <a:t>el </a:t>
            </a: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trabajo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: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santificación del trabajo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trabajo como sentido y dignidad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reemplazo de trabajo humano por máquinas es ataque a sí mismo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Deterioro de la sociedad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Respuesta: Trabajo para todos</a:t>
            </a:r>
          </a:p>
          <a:p>
            <a:pPr marL="0" indent="0">
              <a:buNone/>
            </a:pP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Innovación biológica: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Respeto de la fe por la razón y de la razón por la fe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Reducir las ‘economías de escala’</a:t>
            </a:r>
            <a:endParaRPr lang="es-AR" sz="2400" dirty="0"/>
          </a:p>
        </p:txBody>
      </p:sp>
      <p:sp>
        <p:nvSpPr>
          <p:cNvPr id="6" name="5 Abrir llave"/>
          <p:cNvSpPr/>
          <p:nvPr/>
        </p:nvSpPr>
        <p:spPr>
          <a:xfrm>
            <a:off x="3059832" y="1196752"/>
            <a:ext cx="360040" cy="511256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8335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8864" y="274638"/>
            <a:ext cx="8229600" cy="706090"/>
          </a:xfrm>
        </p:spPr>
        <p:txBody>
          <a:bodyPr>
            <a:noAutofit/>
          </a:bodyPr>
          <a:lstStyle/>
          <a:p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4.Una </a:t>
            </a:r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ecología integral</a:t>
            </a:r>
            <a:b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es-AR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209857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Ecología ambiental, económica y social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Ecología cultural</a:t>
            </a: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823072" y="1052736"/>
            <a:ext cx="6336704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Las miradas parciales son ignorancia</a:t>
            </a:r>
          </a:p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‘El todo es superior a las partes’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Economía: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uidar la naturaleza y devolver la dignidad a los excluidos</a:t>
            </a:r>
            <a:endParaRPr lang="es-AR" sz="2400" dirty="0"/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Sociedad: todo menoscabo a la solidaridad produce daños ambientales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ley no basta: la sociedad debe exigir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Ecología, historia y cultura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Diversidad cultural y diversidad biológica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pérdida de capacidades sociales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Las culturas aborígenes y la tierra</a:t>
            </a:r>
          </a:p>
        </p:txBody>
      </p:sp>
      <p:sp>
        <p:nvSpPr>
          <p:cNvPr id="7" name="6 Abrir llave"/>
          <p:cNvSpPr/>
          <p:nvPr/>
        </p:nvSpPr>
        <p:spPr>
          <a:xfrm>
            <a:off x="2555776" y="980728"/>
            <a:ext cx="360040" cy="309634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7 Abrir llave"/>
          <p:cNvSpPr/>
          <p:nvPr/>
        </p:nvSpPr>
        <p:spPr>
          <a:xfrm>
            <a:off x="2555776" y="4293096"/>
            <a:ext cx="360040" cy="194421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0942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4.Una ecología integral</a:t>
            </a:r>
            <a:b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</a:br>
            <a:endParaRPr lang="es-AR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496" y="1124744"/>
            <a:ext cx="2088232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Ecología de la vida cotidiana</a:t>
            </a:r>
          </a:p>
          <a:p>
            <a:pPr marL="0" indent="0">
              <a:buNone/>
            </a:pPr>
            <a:endParaRPr lang="es-AR" sz="26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El principio del bien común</a:t>
            </a:r>
          </a:p>
          <a:p>
            <a:pPr marL="0" indent="0">
              <a:buNone/>
            </a:pPr>
            <a:endParaRPr lang="es-AR" sz="26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Justicia entre generaciones</a:t>
            </a:r>
            <a:endParaRPr lang="es-AR" sz="26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267744" y="764704"/>
            <a:ext cx="6624736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Calidad de la vida: el hogar, el trabajo, el barrio como identidad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vida social ilumina ambientes precarios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Un nuevo proyecto de sociedad humana desde las villas de emergencia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Ecología urbana: espacios comunes y ‘nosotros’; el transporte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cuerpo y la sexualidad como dignidades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Ante la crisis, el bien común es la solidaridad y opción por la dignidad de los excluidos bajo el principio del destino universal de los bienes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Solidaridad y justicia con las generaciones que vendrán y en lo profundo de nuestra generación</a:t>
            </a: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2123728" y="692696"/>
            <a:ext cx="288032" cy="331236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2123728" y="4077072"/>
            <a:ext cx="288032" cy="151216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Abrir llave"/>
          <p:cNvSpPr/>
          <p:nvPr/>
        </p:nvSpPr>
        <p:spPr>
          <a:xfrm>
            <a:off x="2123728" y="5589240"/>
            <a:ext cx="288032" cy="115212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168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514350" indent="-514350"/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5.Algunas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líneas de orientación y acción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94432" y="1124744"/>
            <a:ext cx="2170584" cy="50734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política internacional</a:t>
            </a: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765447" y="1052736"/>
            <a:ext cx="6192688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mundo como patria y la humanidad como pueblo: un proyecto universal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inteligencia que originó la crisis no encuentra o no busca soluciones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humanidad del siglo XX una de las más irresponsables de la historia: </a:t>
            </a: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el siglo de la maldad insolente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De la cumbre de Estocolmo de 1972 a la carta de la tierra París y Marruecos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misma lógica que impide frenar la agresión a la naturaleza es la que impide distribuir la riqueza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Necesidad de una Autoridad Política internacional (</a:t>
            </a: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Caritas in </a:t>
            </a:r>
            <a:r>
              <a:rPr lang="es-AR" sz="2400" b="1" i="1" dirty="0" err="1" smtClean="0">
                <a:solidFill>
                  <a:srgbClr val="0000FF"/>
                </a:solidFill>
                <a:latin typeface="Comic Sans MS" pitchFamily="66" charset="0"/>
              </a:rPr>
              <a:t>Veritate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)</a:t>
            </a: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dirty="0"/>
          </a:p>
        </p:txBody>
      </p:sp>
      <p:sp>
        <p:nvSpPr>
          <p:cNvPr id="5" name="4 Abrir llave"/>
          <p:cNvSpPr/>
          <p:nvPr/>
        </p:nvSpPr>
        <p:spPr>
          <a:xfrm>
            <a:off x="2483768" y="980728"/>
            <a:ext cx="288032" cy="511256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773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5.Algunas líneas de orientación y </a:t>
            </a: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acción (cont.)</a:t>
            </a:r>
            <a:endParaRPr lang="es-AR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208823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Nuevas políticas </a:t>
            </a: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públicas 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nacionales y locales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Trasparencia en la toma de decisiones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483768" y="1196752"/>
            <a:ext cx="6408712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Los estados deben reasumir sus funciones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inmediatismo político </a:t>
            </a: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y empresario</a:t>
            </a: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lucha contra la corrupción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poder de la sociedad organizada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familia, </a:t>
            </a: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célula revolucionaria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No hay recetas uniformes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Estudios de impacto ambiental públicos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Validación social de las tecnologías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Nunca la rentabilidad debe ser el único criterio</a:t>
            </a: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2267744" y="1124744"/>
            <a:ext cx="288032" cy="280831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2267744" y="4221088"/>
            <a:ext cx="288032" cy="172819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7710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/>
          <a:lstStyle/>
          <a:p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5.Algunas líneas de orientación y acción (cont.)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216024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Política y economía en diálogo con la plenitud humana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Las religiones en diálogo con las ciencias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5776" y="980728"/>
            <a:ext cx="6347048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L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 política no debe depender de la economía ni la economía del paradigma T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Naturaleza, personas fuera del mercado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Redefinir el concepto de progreso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Aminorar la marcha nuevamente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crecimiento sostenible: sólo publicidad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Economía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&amp;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 ganancias; Política &amp; poder 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estética, la ética, la poesía, el arte, la cultura que expresan las religiones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deben dialogar 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 las ciencias empíricas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Diálogo entre las ciencias y diálogo entre las religiones</a:t>
            </a: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2339752" y="965353"/>
            <a:ext cx="360040" cy="295232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2411760" y="4365104"/>
            <a:ext cx="288032" cy="208823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6542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48072"/>
          </a:xfrm>
        </p:spPr>
        <p:txBody>
          <a:bodyPr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  <a:ea typeface="+mn-ea"/>
                <a:cs typeface="+mn-cs"/>
              </a:rPr>
              <a:t>6. Educación </a:t>
            </a:r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  <a:ea typeface="+mn-ea"/>
                <a:cs typeface="+mn-cs"/>
              </a:rPr>
              <a:t>y espiritualidad ecológica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656692"/>
            <a:ext cx="1944216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Otro estilo de vida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Educación para aliar la humanidad y el ambiente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329727" y="692696"/>
            <a:ext cx="6696744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Conciencia de origen común, pertenencia mutua, futuro compartido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Consumir para vivir y no vivir para consumir (unos pocos, c/vez + voraces)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¡Es posible! 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Nada anula la esperanza de cambiar el mundo que anida en todos 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Un desafío educativo universal: de la conciencia de la crisis al derrumbe de los mitos que la originaron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Y a la reconstrucción de la solidaridad con uno, con los demás y con Dios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familia, la escuela, los medios, la catequesis, </a:t>
            </a: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el testimonio personal, 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como ámbitos educativos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Difundir un nuevo paradigma</a:t>
            </a:r>
          </a:p>
          <a:p>
            <a:pPr marL="0" indent="0">
              <a:buNone/>
            </a:pPr>
            <a:endParaRPr lang="es-AR" sz="2400" dirty="0">
              <a:solidFill>
                <a:srgbClr val="0000FF"/>
              </a:solidFill>
            </a:endParaRPr>
          </a:p>
        </p:txBody>
      </p:sp>
      <p:sp>
        <p:nvSpPr>
          <p:cNvPr id="5" name="4 Abrir llave"/>
          <p:cNvSpPr/>
          <p:nvPr/>
        </p:nvSpPr>
        <p:spPr>
          <a:xfrm>
            <a:off x="2123728" y="692696"/>
            <a:ext cx="360040" cy="223224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2123728" y="3212976"/>
            <a:ext cx="360040" cy="338437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0333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es-AR" sz="3200" b="1" dirty="0" smtClean="0">
                <a:solidFill>
                  <a:srgbClr val="0000FF"/>
                </a:solidFill>
                <a:latin typeface="Comic Sans MS" pitchFamily="66" charset="0"/>
              </a:rPr>
              <a:t>Sumario</a:t>
            </a:r>
            <a:endParaRPr lang="es-AR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28589"/>
            <a:ext cx="843528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Introducción: Nada de este mundo nos resulta indiferente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¿Qué le está pasando a nuestra casa?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El Evangelio de la creación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Raíz humana de la crisis ecológica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Una ecología integral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Algunas líneas de orientación y acción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Educación y espiritualidad ecológica</a:t>
            </a:r>
          </a:p>
          <a:p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332780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1172"/>
            <a:ext cx="8229600" cy="706090"/>
          </a:xfrm>
        </p:spPr>
        <p:txBody>
          <a:bodyPr>
            <a:normAutofit/>
          </a:bodyPr>
          <a:lstStyle/>
          <a:p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6. Educación y espiritualidad </a:t>
            </a: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ecológica (cont.)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35508" y="976583"/>
            <a:ext cx="2304256" cy="547260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lv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lv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lv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Conversión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ecológica</a:t>
            </a:r>
            <a:endParaRPr lang="es-AR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Gozo y paz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5776" y="836712"/>
            <a:ext cx="6336704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La gran riqueza de la espiritualidad cristiana como aporte al nuevo paradigma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Una nueva mística: ideas pero sobre todo motivaciones espirituales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Si los desiertos exteriores se multiplican es porque han crecido los desiertos interiores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Vivir esta vocación es parte de una existencia virtuosa: el modelo San Francisco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Responder creando redes comunitarias y no individualmente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Invito a todos los cristianos a explicitar  esta dimensión de su conversión 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Una calidad de vida ‘cristiana’: menos es más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Sobriedad y humildad liberadoras</a:t>
            </a:r>
          </a:p>
          <a:p>
            <a:pPr marL="0" indent="0">
              <a:buNone/>
            </a:pPr>
            <a:r>
              <a:rPr lang="es-AR" sz="2200" b="1" dirty="0" smtClean="0">
                <a:solidFill>
                  <a:srgbClr val="0000FF"/>
                </a:solidFill>
                <a:latin typeface="Comic Sans MS" pitchFamily="66" charset="0"/>
              </a:rPr>
              <a:t>La paz consigo como fruto de la paz c/todos</a:t>
            </a:r>
            <a:endParaRPr lang="es-AR" sz="2200" dirty="0"/>
          </a:p>
        </p:txBody>
      </p:sp>
      <p:sp>
        <p:nvSpPr>
          <p:cNvPr id="7" name="6 Abrir llave"/>
          <p:cNvSpPr/>
          <p:nvPr/>
        </p:nvSpPr>
        <p:spPr>
          <a:xfrm>
            <a:off x="2339752" y="836712"/>
            <a:ext cx="288032" cy="367240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Abrir llave"/>
          <p:cNvSpPr/>
          <p:nvPr/>
        </p:nvSpPr>
        <p:spPr>
          <a:xfrm>
            <a:off x="2339752" y="4581128"/>
            <a:ext cx="288032" cy="187220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4478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78098"/>
          </a:xfrm>
        </p:spPr>
        <p:txBody>
          <a:bodyPr>
            <a:normAutofit/>
          </a:bodyPr>
          <a:lstStyle/>
          <a:p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6. </a:t>
            </a: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Educación </a:t>
            </a:r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y espiritualidad </a:t>
            </a: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ecológica (cont.)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253062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Amor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civil y político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Signos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sacramentales y descanso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059832" y="836712"/>
            <a:ext cx="5626968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Dios nos hace hermanos y por eso podemos pensar en una </a:t>
            </a: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fraternidad universal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amor a la sociedad y el compromiso con el bien común son una excelente caridad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Encontrar a Dios en todas las cosas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Los sacramentos modo privilegiado de como Dios asume la naturaleza</a:t>
            </a:r>
          </a:p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L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 corporeidad en la eucaristía: Dios se hace comer por su criatura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domingo, día de sanación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descanso permite volver a reconocer los derechos de los otros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4 Abrir llave"/>
          <p:cNvSpPr/>
          <p:nvPr/>
        </p:nvSpPr>
        <p:spPr>
          <a:xfrm>
            <a:off x="2771800" y="764704"/>
            <a:ext cx="360040" cy="237626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Abrir llave"/>
          <p:cNvSpPr/>
          <p:nvPr/>
        </p:nvSpPr>
        <p:spPr>
          <a:xfrm>
            <a:off x="2771800" y="3140968"/>
            <a:ext cx="360040" cy="338437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043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>
            <a:normAutofit/>
          </a:bodyPr>
          <a:lstStyle/>
          <a:p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6. Educación y espiritualidad ecológica (cont.)</a:t>
            </a:r>
            <a:endParaRPr lang="es-ES" sz="27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7812" y="764704"/>
            <a:ext cx="2304256" cy="5688632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lv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lv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Trinidad y la relación entre las criaturas</a:t>
            </a:r>
            <a:endParaRPr lang="es-AR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Reina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de todo lo creado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Más allá del sol</a:t>
            </a:r>
            <a:endParaRPr lang="es-AR" sz="2400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7784" y="1052736"/>
            <a:ext cx="6192688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mundo fue creado por las tres Personas por </a:t>
            </a:r>
            <a:r>
              <a:rPr lang="es-AR" sz="2400" b="1" smtClean="0">
                <a:solidFill>
                  <a:srgbClr val="0000FF"/>
                </a:solidFill>
                <a:latin typeface="Comic Sans MS" pitchFamily="66" charset="0"/>
              </a:rPr>
              <a:t>eso cuando 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contemplamos el Universo, debemos alabar a la Trinidad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Toda criatura lleva una estructura trinitaria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relación con Dios, los demás y la naturaleza tiene un dinamismo trinitario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Pidamos a María nos ayude a mirar este mundo con ojos más sabios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Al final, estaremos frente a la infinita belleza de Dios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Mientras tanto, nos hacemos cargo de la casa común, en el gozo de la esperanza</a:t>
            </a:r>
            <a:endParaRPr lang="es-ES" sz="2400" dirty="0"/>
          </a:p>
        </p:txBody>
      </p:sp>
      <p:sp>
        <p:nvSpPr>
          <p:cNvPr id="5" name="4 Abrir llave"/>
          <p:cNvSpPr/>
          <p:nvPr/>
        </p:nvSpPr>
        <p:spPr>
          <a:xfrm>
            <a:off x="2411760" y="980728"/>
            <a:ext cx="288032" cy="280831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Abrir llave"/>
          <p:cNvSpPr/>
          <p:nvPr/>
        </p:nvSpPr>
        <p:spPr>
          <a:xfrm>
            <a:off x="2411760" y="3789040"/>
            <a:ext cx="288032" cy="79208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Abrir llave"/>
          <p:cNvSpPr/>
          <p:nvPr/>
        </p:nvSpPr>
        <p:spPr>
          <a:xfrm>
            <a:off x="2411760" y="4581128"/>
            <a:ext cx="288032" cy="18002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080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179512" y="717691"/>
            <a:ext cx="2530624" cy="5649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>
                <a:solidFill>
                  <a:srgbClr val="0000FF"/>
                </a:solidFill>
                <a:latin typeface="Comic Sans MS" pitchFamily="66" charset="0"/>
              </a:rPr>
              <a:t>I</a:t>
            </a: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. Nada de este mundo nos resulta indiferente</a:t>
            </a: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3203848" y="548680"/>
            <a:ext cx="5915000" cy="6048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La tierra, hermana y madre, oprimida y devastada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Me dirijo a cada persona que habita este planeta 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SJP II: una ‘ecología humana’, reclama un ‘cambio profundo en la vida, los modelos de producción y consumo, las estructuras de poder’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Bartolomé: todos dañamos la tierra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San Francisco como modelo: vivir en armonía con Dios, las personas y la naturaleza</a:t>
            </a: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dirty="0"/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2339752" y="836712"/>
            <a:ext cx="864096" cy="25922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2339752" y="1700808"/>
            <a:ext cx="864096" cy="17281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V="1">
            <a:off x="2339752" y="2564904"/>
            <a:ext cx="864096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2339752" y="3429000"/>
            <a:ext cx="864096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2339752" y="3429000"/>
            <a:ext cx="864096" cy="18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4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pPr marL="0" indent="0"/>
            <a:r>
              <a:rPr lang="es-AR" sz="2800" b="1" dirty="0">
                <a:solidFill>
                  <a:srgbClr val="0000FF"/>
                </a:solidFill>
                <a:latin typeface="Comic Sans MS" pitchFamily="66" charset="0"/>
              </a:rPr>
              <a:t>I</a:t>
            </a: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. Nada de este mundo nos resulta indiferente (cont.)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84200" y="1314690"/>
            <a:ext cx="2458616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Ejes de la Encíclica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915816" y="1340768"/>
            <a:ext cx="597666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Pobres </a:t>
            </a:r>
            <a:r>
              <a:rPr lang="es-AR" b="1" dirty="0">
                <a:solidFill>
                  <a:srgbClr val="FF0000"/>
                </a:solidFill>
                <a:latin typeface="Comic Sans MS" pitchFamily="66" charset="0"/>
              </a:rPr>
              <a:t>&amp;</a:t>
            </a: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 devastación del planeta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Todo esta interconectado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Crítica al paradigma y al poder derivados de la tecnología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Una nueva economía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El valor propio de cada creatura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Sentido humano de la ecología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La responsabilidad de la política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La cultura del descarte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Un nuevo estilo de vida</a:t>
            </a:r>
          </a:p>
        </p:txBody>
      </p:sp>
      <p:sp>
        <p:nvSpPr>
          <p:cNvPr id="5" name="4 Abrir llave"/>
          <p:cNvSpPr/>
          <p:nvPr/>
        </p:nvSpPr>
        <p:spPr>
          <a:xfrm>
            <a:off x="2554784" y="1340768"/>
            <a:ext cx="288032" cy="504056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6003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9978"/>
          </a:xfrm>
        </p:spPr>
        <p:txBody>
          <a:bodyPr>
            <a:normAutofit/>
          </a:bodyPr>
          <a:lstStyle/>
          <a:p>
            <a:pPr marL="514350" indent="-514350"/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1</a:t>
            </a: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. ¿Qué le está pasando a nuestra casa?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230425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500" b="1" dirty="0" smtClean="0">
                <a:solidFill>
                  <a:srgbClr val="FF0000"/>
                </a:solidFill>
                <a:latin typeface="Comic Sans MS" pitchFamily="66" charset="0"/>
              </a:rPr>
              <a:t>¿Por qué una encíclica sobre el hombre y la naturaleza e inspiradora de un cambio profundo?</a:t>
            </a:r>
            <a:endParaRPr lang="es-AR" sz="2500" dirty="0">
              <a:solidFill>
                <a:srgbClr val="FF00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815669" y="1196752"/>
            <a:ext cx="6317798" cy="49345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que la crisis es inédita y grave y exige analizar todas sus causas</a:t>
            </a:r>
          </a:p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Por que se necesita el compromiso de </a:t>
            </a:r>
            <a:r>
              <a:rPr lang="es-AR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todos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, crean o no</a:t>
            </a:r>
            <a:r>
              <a:rPr lang="es-AR" sz="2400" b="1" dirty="0">
                <a:solidFill>
                  <a:srgbClr val="FF0000"/>
                </a:solidFill>
                <a:latin typeface="Comic Sans MS" pitchFamily="66" charset="0"/>
              </a:rPr>
              <a:t>, de buena fe o no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eso primero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presenta la situación y luego lo que la fe aporta para resolverla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que el sistema global y su celeridad agreden al hombre y a la naturaleza y superan el ritmo de la evolución biológica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eso propone una ecología integral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Por eso también la mediación de San Francisco y su idioma, el umbro, y de la ecología, que constituye un primer paso</a:t>
            </a:r>
          </a:p>
          <a:p>
            <a:pPr marL="0" indent="0">
              <a:buNone/>
            </a:pPr>
            <a:endParaRPr lang="es-AR" sz="2500" dirty="0"/>
          </a:p>
        </p:txBody>
      </p:sp>
      <p:sp>
        <p:nvSpPr>
          <p:cNvPr id="6" name="5 Abrir llave"/>
          <p:cNvSpPr/>
          <p:nvPr/>
        </p:nvSpPr>
        <p:spPr>
          <a:xfrm>
            <a:off x="2474227" y="1196752"/>
            <a:ext cx="360040" cy="525658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1788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5940"/>
            <a:ext cx="8363272" cy="1143000"/>
          </a:xfrm>
        </p:spPr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1. </a:t>
            </a:r>
            <a: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  <a:t>¿Qué le está pasando a nuestra casa</a:t>
            </a: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? (cont.)</a:t>
            </a:r>
            <a:endParaRPr lang="es-AR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288032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Contaminación y cambio climático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Pérdida de biodiversidad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Calidad de vida y degradación social</a:t>
            </a: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91880" y="1124744"/>
            <a:ext cx="5472608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Contaminación y descarte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Residuos biológicos e industriales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clima como bien común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cuestión del agua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costo de los daños es mucho mayor que el beneficio económico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‘internacionalización’ de regiones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Supresión del trabajo, exclusión,  narcotráfico, pérdida de identidad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Los medios electrónicos</a:t>
            </a: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3203848" y="1124744"/>
            <a:ext cx="288032" cy="18002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3203848" y="3284984"/>
            <a:ext cx="288032" cy="136815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Abrir llave"/>
          <p:cNvSpPr/>
          <p:nvPr/>
        </p:nvSpPr>
        <p:spPr>
          <a:xfrm>
            <a:off x="3203848" y="4941168"/>
            <a:ext cx="288032" cy="129614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0401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1. </a:t>
            </a:r>
            <a: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  <a:t>¿Qué le está pasando a nuestra casa? (cont.)</a:t>
            </a:r>
            <a:endParaRPr lang="es-AR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1944216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Inequidad planetaria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Debilidad de la reacción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461497" y="1124744"/>
            <a:ext cx="6696744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No se puede separar la agresión ambiental de la agresión humana, social y nacional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Es agresión culpar a los pobres o considerar a los excluidos como ‘daño colateral’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deuda externa es </a:t>
            </a: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control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 y no </a:t>
            </a: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desarrollo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peor situación del mundo en 200 años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Sometimiento de la política al paradigma tecno-económico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Corrupción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Continuidad en la justificación del sistema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violencia en lugar de la política para superar el conflicto</a:t>
            </a: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2267744" y="1052736"/>
            <a:ext cx="288032" cy="295232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2267744" y="4077072"/>
            <a:ext cx="288032" cy="223224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0460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1. </a:t>
            </a:r>
            <a:r>
              <a:rPr lang="es-AR" sz="2800" b="1" dirty="0">
                <a:solidFill>
                  <a:srgbClr val="0000FF"/>
                </a:solidFill>
                <a:latin typeface="Comic Sans MS" pitchFamily="66" charset="0"/>
              </a:rPr>
              <a:t>¿Qué le está pasando a nuestra casa? (cont.)</a:t>
            </a:r>
            <a:endParaRPr lang="es-AR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1772816"/>
            <a:ext cx="2458616" cy="4525963"/>
          </a:xfrm>
        </p:spPr>
        <p:txBody>
          <a:bodyPr/>
          <a:lstStyle/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Diversidad de opiniones</a:t>
            </a:r>
            <a:endParaRPr lang="es-AR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79912" y="1196752"/>
            <a:ext cx="4906888" cy="4713387"/>
          </a:xfrm>
        </p:spPr>
        <p:txBody>
          <a:bodyPr/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El progreso tecnológico resolverá vs. el ser humano es una amenaza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Ambos caminos combinados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Promover y escuchar el debate entre los científicos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FF0000"/>
                </a:solidFill>
                <a:latin typeface="Comic Sans MS" pitchFamily="66" charset="0"/>
              </a:rPr>
              <a:t>Críticas porque Francisco no es científico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2771800" y="2492896"/>
            <a:ext cx="936104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2771800" y="3356992"/>
            <a:ext cx="1008112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2771800" y="3717032"/>
            <a:ext cx="93610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771800" y="3717032"/>
            <a:ext cx="1008112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46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s-AR" sz="2800" b="1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. El Evangelio de la creación</a:t>
            </a:r>
            <a:endParaRPr lang="es-AR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66440" y="1196752"/>
            <a:ext cx="2314600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luz que ofrece la fe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sabiduría de los relatos bíblicos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misterio del universo</a:t>
            </a: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987824" y="1052736"/>
            <a:ext cx="5904656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gravedad de la crisis exige toda la riqueza espiritual de la humanidad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creación: relación con Dios, el prójimo y la tierra, que el pecado convirtió en conflicto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‘Dominar’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l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a tierra es ‘labrarla’  responsable, solidaria y amorosamente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Noé: basta un hombre bueno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naturaleza no es Dios, sino su creación y proyecto de amor y comunidad universal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Sistemas abiertos comunicados entre con otros, abiertos a la trascendencia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historia humana como liberación, crecimiento, salvación y amor</a:t>
            </a:r>
            <a:endParaRPr lang="es-AR" sz="2400" dirty="0"/>
          </a:p>
        </p:txBody>
      </p:sp>
      <p:sp>
        <p:nvSpPr>
          <p:cNvPr id="7" name="6 Abrir llave"/>
          <p:cNvSpPr/>
          <p:nvPr/>
        </p:nvSpPr>
        <p:spPr>
          <a:xfrm>
            <a:off x="2752505" y="1772816"/>
            <a:ext cx="288032" cy="324036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2411760" y="1412776"/>
            <a:ext cx="57606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Abrir llave"/>
          <p:cNvSpPr/>
          <p:nvPr/>
        </p:nvSpPr>
        <p:spPr>
          <a:xfrm>
            <a:off x="2762802" y="5104196"/>
            <a:ext cx="288032" cy="136815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6390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3312</TotalTime>
  <Words>2014</Words>
  <Application>Microsoft Office PowerPoint</Application>
  <PresentationFormat>Presentación en pantalla (4:3)</PresentationFormat>
  <Paragraphs>356</Paragraphs>
  <Slides>22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 Francisco  Carta encíclica Laudato Si’   Humberto Podetti Cátedra Integración Latinoamericana UNLZ</vt:lpstr>
      <vt:lpstr>Sumario</vt:lpstr>
      <vt:lpstr>Presentación de PowerPoint</vt:lpstr>
      <vt:lpstr>I. Nada de este mundo nos resulta indiferente (cont.)</vt:lpstr>
      <vt:lpstr>1. ¿Qué le está pasando a nuestra casa?</vt:lpstr>
      <vt:lpstr>1. ¿Qué le está pasando a nuestra casa? (cont.)</vt:lpstr>
      <vt:lpstr>1. ¿Qué le está pasando a nuestra casa? (cont.)</vt:lpstr>
      <vt:lpstr>1. ¿Qué le está pasando a nuestra casa? (cont.)</vt:lpstr>
      <vt:lpstr>2. El Evangelio de la creación</vt:lpstr>
      <vt:lpstr>2. El Evangelio de la creación (cont.)</vt:lpstr>
      <vt:lpstr>3.Raíz humana de la crisis ecológica </vt:lpstr>
      <vt:lpstr>3.Raíz humana de la crisis ecológica (cont.) </vt:lpstr>
      <vt:lpstr>3.Raíz humana de la crisis ecológica (cont.) </vt:lpstr>
      <vt:lpstr>4.Una ecología integral </vt:lpstr>
      <vt:lpstr>4.Una ecología integral </vt:lpstr>
      <vt:lpstr>5.Algunas líneas de orientación y acción</vt:lpstr>
      <vt:lpstr>5.Algunas líneas de orientación y acción (cont.)</vt:lpstr>
      <vt:lpstr>5.Algunas líneas de orientación y acción (cont.)</vt:lpstr>
      <vt:lpstr>6. Educación y espiritualidad ecológica</vt:lpstr>
      <vt:lpstr>6. Educación y espiritualidad ecológica (cont.)</vt:lpstr>
      <vt:lpstr>6. Educación y espiritualidad ecológica (cont.)</vt:lpstr>
      <vt:lpstr>6. Educación y espiritualidad ecológica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Laudato Si’   Humberto Podetti humberto.podetti@gmail.com</dc:title>
  <dc:creator>Humberto</dc:creator>
  <cp:lastModifiedBy>Humberto</cp:lastModifiedBy>
  <cp:revision>86</cp:revision>
  <dcterms:created xsi:type="dcterms:W3CDTF">2016-11-18T18:30:51Z</dcterms:created>
  <dcterms:modified xsi:type="dcterms:W3CDTF">2018-09-06T17:17:01Z</dcterms:modified>
</cp:coreProperties>
</file>